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8" r:id="rId2"/>
    <p:sldId id="289" r:id="rId3"/>
    <p:sldId id="290" r:id="rId4"/>
    <p:sldId id="291" r:id="rId5"/>
    <p:sldId id="297" r:id="rId6"/>
    <p:sldId id="301" r:id="rId7"/>
    <p:sldId id="300" r:id="rId8"/>
    <p:sldId id="292" r:id="rId9"/>
    <p:sldId id="293" r:id="rId10"/>
    <p:sldId id="271" r:id="rId11"/>
    <p:sldId id="294" r:id="rId12"/>
    <p:sldId id="273" r:id="rId13"/>
    <p:sldId id="274" r:id="rId14"/>
    <p:sldId id="275" r:id="rId15"/>
    <p:sldId id="295" r:id="rId16"/>
    <p:sldId id="279" r:id="rId17"/>
    <p:sldId id="296" r:id="rId18"/>
    <p:sldId id="281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54E4A-4CC5-4B60-9B54-27AE505B92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0A898-7925-4E74-B42E-FA55A6D16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BF938-F861-41B5-9E14-0494C8465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0D023-845F-4E3F-B631-C79F3C7C7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6957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EC953-897C-4802-A788-EC7A71B4C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68F3F-6713-4C6C-86CF-B0324E2F7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8E310-0A2E-489C-A3C1-55CF113A2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FD1B3-724A-419B-8C24-A4C0F408D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DA232-7EC8-489A-ACA1-B73F1C431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2F49-C751-4D81-A927-2CB32A699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D488D-1BE6-4935-90C6-1F718070F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43570-B779-459E-B96F-D80FE8674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9E4A14-FBBC-44DC-B19D-71D6BE7CA8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3D47-1F31-49CB-9EB4-03836C56337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Fundamentals of Hardwired control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>
              <a:buFontTx/>
              <a:buChar char="•"/>
            </a:pPr>
            <a:r>
              <a:rPr lang="en-US" dirty="0"/>
              <a:t>In the past, hardwired control unit was very difficult to design as its engineering cost is very high.</a:t>
            </a:r>
          </a:p>
          <a:p>
            <a:pPr marL="1168400" lvl="1" indent="-711200">
              <a:buFontTx/>
              <a:buChar char="•"/>
            </a:pPr>
            <a:r>
              <a:rPr lang="en-US" dirty="0"/>
              <a:t> Presently, the emphasis of computer design is on the performance, therefore hardwired control is chosen.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953-897C-4802-A788-EC7A71B4CE4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828800" y="1752600"/>
            <a:ext cx="4419600" cy="464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GCD(in: X,Y; out: Z);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Register XR, YR, TEMPR;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XR:=X;                     {Input data}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YR:=Y;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While XR&gt;0 do begin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If XR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YR then begin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          {Swap XR and YR)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		TEMPR:=YR;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		YR:=XR;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		XR:=TEMPR; end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		XR:=XR-YR             {Subtract YR from XR}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	End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	Z:=YR                                   (Output the result)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	End. GCD;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676400" y="527050"/>
            <a:ext cx="4876800" cy="4635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Figure 4.5 State-Table format of statements of Figure 4.4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C:\Sharing\Lecture notes\SYEN 4330 Computer Architecture\table3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7315200" cy="39624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3000" y="381000"/>
            <a:ext cx="7772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state-table description of this algorithm is given in Figure 4.5, which gives the steps involved in finding the GCD of two numbers.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 example, with X=20 and Y=12, the GCD algorithm proceeds as in Figure 4.3.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analysis of Figure 4.6, it can be judged that the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datapath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this processor should have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registers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store the variables XR and YR. </a:t>
            </a:r>
            <a:endParaRPr lang="en-IN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perform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subtraction and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comparison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two functional units are needed. </a:t>
            </a:r>
            <a:endParaRPr lang="en-IN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route the data  on the relevant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datapath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appropriate time, a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multiplexer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needed. </a:t>
            </a:r>
            <a:endParaRPr lang="en-IN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swap operation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X:=Y, Y:=X can be done simultaneously in one clock cycle</a:t>
            </a:r>
            <a:endParaRPr lang="en-IN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2F49-C751-4D81-A927-2CB32A6995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control unit are asynchronous reset signal,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comparison signals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compare if XR is equal to YR, or whether it is equal to YR (XR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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YR) and (XR&gt;0), and the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 signal.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Signals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needed by the control unit are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Load, Select, Swap, Subtract. 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953-897C-4802-A788-EC7A71B4CE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different states of the processor are defined</a:t>
            </a:r>
            <a:r>
              <a:rPr lang="en-US" sz="2800" dirty="0" smtClean="0">
                <a:solidFill>
                  <a:schemeClr val="tx1"/>
                </a:solidFill>
              </a:rPr>
              <a:t> based on the algorithm of the GCD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IN" sz="6000" dirty="0" smtClean="0">
                <a:solidFill>
                  <a:schemeClr val="tx1"/>
                </a:solidFill>
              </a:rPr>
              <a:t/>
            </a:r>
            <a:br>
              <a:rPr lang="en-IN" sz="6000" dirty="0" smtClean="0">
                <a:solidFill>
                  <a:schemeClr val="tx1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 begin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 swap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subtract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end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953-897C-4802-A788-EC7A71B4CE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26" descr="C:\Sharing\Lecture notes\SYEN 4330 Computer Architecture\fig5_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467600" cy="3429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09800" y="609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3 State Table for the GCD processor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TABLE 3, an excitation-table is constructed listing the binary values of various variables at different times.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shown in TABLE 4.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equation of D flip-flop is (t+1) = (t). Thus, for different values of D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</a:t>
            </a:r>
            <a:r>
              <a:rPr lang="en-US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values of  and can be defined. This excitation table is depicted in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4. </a:t>
            </a:r>
            <a:endParaRPr lang="en-IN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2F49-C751-4D81-A927-2CB32A6995D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altLang="ko-KR" dirty="0">
              <a:ea typeface="굴림" pitchFamily="34" charset="-127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    S</a:t>
            </a:r>
            <a:r>
              <a:rPr lang="en-US" b="0" baseline="-25000"/>
              <a:t>0</a:t>
            </a:r>
            <a:r>
              <a:rPr lang="en-US" b="0"/>
              <a:t> = 00, S</a:t>
            </a:r>
            <a:r>
              <a:rPr lang="en-US" b="0" baseline="-25000"/>
              <a:t>1</a:t>
            </a:r>
            <a:r>
              <a:rPr lang="en-US" b="0"/>
              <a:t> = 01, S</a:t>
            </a:r>
            <a:r>
              <a:rPr lang="en-US" b="0" baseline="-25000"/>
              <a:t>2</a:t>
            </a:r>
            <a:r>
              <a:rPr lang="en-US" b="0"/>
              <a:t> = 10 and S</a:t>
            </a:r>
            <a:r>
              <a:rPr lang="en-US" b="0" baseline="-25000"/>
              <a:t>3</a:t>
            </a:r>
            <a:r>
              <a:rPr lang="en-US" b="0"/>
              <a:t> = 11</a:t>
            </a:r>
            <a:endParaRPr lang="en-US" b="0" baseline="-25000"/>
          </a:p>
        </p:txBody>
      </p:sp>
      <p:pic>
        <p:nvPicPr>
          <p:cNvPr id="23557" name="Picture 5" descr="C:\Sharing\Lecture notes\SYEN 4330 Computer Architecture\fig5_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76400"/>
            <a:ext cx="6419850" cy="4865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C:\Sharing\Lecture notes\SYEN 4330 Computer Architecture\fig5_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684838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26" descr="C:\Sharing\Lecture notes\SYEN 4330 Computer Architecture\fig5_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191375" cy="4410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4431-0B59-4951-9C4F-3CA2F4D5E908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Fundamentals of Hardwired control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 algn="just">
              <a:buFontTx/>
              <a:buNone/>
            </a:pPr>
            <a:r>
              <a:rPr lang="en-US" dirty="0"/>
              <a:t>controller of a hardwired control unit is viewed as a sequential logic circuit that implements </a:t>
            </a:r>
            <a:r>
              <a:rPr lang="en-US" dirty="0" err="1"/>
              <a:t>microoperations</a:t>
            </a:r>
            <a:r>
              <a:rPr lang="en-US" dirty="0"/>
              <a:t> using a combinational circuit. </a:t>
            </a:r>
          </a:p>
          <a:p>
            <a:pPr marL="1168400" lvl="1" indent="-711200" algn="just">
              <a:buFontTx/>
              <a:buNone/>
            </a:pPr>
            <a:r>
              <a:rPr lang="en-US" dirty="0"/>
              <a:t>The inputs are from the </a:t>
            </a:r>
            <a:r>
              <a:rPr lang="en-US" dirty="0" err="1"/>
              <a:t>microperation</a:t>
            </a:r>
            <a:r>
              <a:rPr lang="en-US" dirty="0"/>
              <a:t> counter, instruction register and status register, which are transformed into a set of outputs that are the control signals.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1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901700" y="3873500"/>
          <a:ext cx="5715000" cy="1184275"/>
        </p:xfrm>
        <a:graphic>
          <a:graphicData uri="http://schemas.openxmlformats.org/presentationml/2006/ole">
            <p:oleObj spid="_x0000_s1026" name="Equation" r:id="rId3" imgW="3555720" imgH="73656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47800" y="1447800"/>
          <a:ext cx="971550" cy="1371600"/>
        </p:xfrm>
        <a:graphic>
          <a:graphicData uri="http://schemas.openxmlformats.org/presentationml/2006/ole">
            <p:oleObj spid="_x0000_s1027" name="Equation" r:id="rId4" imgW="647640" imgH="914400" progId="Equation.3">
              <p:embed/>
            </p:oleObj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3124200"/>
          <a:ext cx="5816600" cy="419100"/>
        </p:xfrm>
        <a:graphic>
          <a:graphicData uri="http://schemas.openxmlformats.org/presentationml/2006/ole">
            <p:oleObj spid="_x0000_s1028" name="Equation" r:id="rId5" imgW="3530520" imgH="253800" progId="Equation.3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1219200" y="5105400"/>
          <a:ext cx="3352800" cy="1058863"/>
        </p:xfrm>
        <a:graphic>
          <a:graphicData uri="http://schemas.openxmlformats.org/presentationml/2006/ole">
            <p:oleObj spid="_x0000_s1029" name="Equation" r:id="rId6" imgW="1688760" imgH="533160" progId="Equation.3">
              <p:embed/>
            </p:oleObj>
          </a:graphicData>
        </a:graphic>
      </p:graphicFrame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3048000" y="18669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34" charset="-127"/>
              </a:rPr>
              <a:t>(5.9)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7315200" y="30988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34" charset="-127"/>
              </a:rPr>
              <a:t>(5.10)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5257800" y="5181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34" charset="-127"/>
              </a:rPr>
              <a:t>(5.11)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8" name="Object 4"/>
          <p:cNvGraphicFramePr>
            <a:graphicFrameLocks noChangeAspect="1"/>
          </p:cNvGraphicFramePr>
          <p:nvPr>
            <p:ph/>
          </p:nvPr>
        </p:nvGraphicFramePr>
        <p:xfrm>
          <a:off x="1217613" y="1066800"/>
          <a:ext cx="6556375" cy="4186238"/>
        </p:xfrm>
        <a:graphic>
          <a:graphicData uri="http://schemas.openxmlformats.org/presentationml/2006/ole">
            <p:oleObj spid="_x0000_s2050" name="Equation" r:id="rId3" imgW="4216320" imgH="269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 descr="5[1]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949450" y="969963"/>
            <a:ext cx="4891088" cy="49736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7D6B-3655-4258-B3F9-5B16DF3D15FC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Hardwired Processor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 algn="just">
              <a:buFontTx/>
              <a:buNone/>
            </a:pPr>
            <a:endParaRPr lang="en-US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057400" y="2206625"/>
            <a:ext cx="4738688" cy="3432175"/>
            <a:chOff x="1296" y="1104"/>
            <a:chExt cx="2985" cy="2162"/>
          </a:xfrm>
        </p:grpSpPr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2646" y="1557"/>
              <a:ext cx="57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/>
              <a:r>
                <a:rPr lang="en-US" sz="1200"/>
                <a:t>Instruction Decoder</a:t>
              </a:r>
              <a:endParaRPr lang="en-US"/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2505" y="2081"/>
              <a:ext cx="863" cy="7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 bIns="0"/>
            <a:lstStyle/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r>
                <a:rPr lang="en-US" sz="1200"/>
                <a:t>Encoder/Decoder</a:t>
              </a:r>
            </a:p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355" y="2178"/>
              <a:ext cx="926" cy="608"/>
              <a:chOff x="5924" y="3112"/>
              <a:chExt cx="2316" cy="1520"/>
            </a:xfrm>
          </p:grpSpPr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6512" y="3112"/>
                <a:ext cx="1728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/>
                  <a:t>Inputs from system bus</a:t>
                </a:r>
                <a:endParaRPr lang="en-US"/>
              </a:p>
            </p:txBody>
          </p:sp>
          <p:sp>
            <p:nvSpPr>
              <p:cNvPr id="25609" name="Line 9"/>
              <p:cNvSpPr>
                <a:spLocks noChangeShapeType="1"/>
              </p:cNvSpPr>
              <p:nvPr/>
            </p:nvSpPr>
            <p:spPr bwMode="auto">
              <a:xfrm>
                <a:off x="5940" y="317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6156" y="3372"/>
                <a:ext cx="29" cy="161"/>
                <a:chOff x="6156" y="3484"/>
                <a:chExt cx="29" cy="161"/>
              </a:xfrm>
            </p:grpSpPr>
            <p:sp>
              <p:nvSpPr>
                <p:cNvPr id="25611" name="Oval 11"/>
                <p:cNvSpPr>
                  <a:spLocks noChangeArrowheads="1"/>
                </p:cNvSpPr>
                <p:nvPr/>
              </p:nvSpPr>
              <p:spPr bwMode="auto">
                <a:xfrm>
                  <a:off x="6156" y="3546"/>
                  <a:ext cx="29" cy="29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12" name="Oval 12"/>
                <p:cNvSpPr>
                  <a:spLocks noChangeArrowheads="1"/>
                </p:cNvSpPr>
                <p:nvPr/>
              </p:nvSpPr>
              <p:spPr bwMode="auto">
                <a:xfrm>
                  <a:off x="6156" y="3616"/>
                  <a:ext cx="29" cy="29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13" name="Oval 13"/>
                <p:cNvSpPr>
                  <a:spLocks noChangeArrowheads="1"/>
                </p:cNvSpPr>
                <p:nvPr/>
              </p:nvSpPr>
              <p:spPr bwMode="auto">
                <a:xfrm>
                  <a:off x="6156" y="3484"/>
                  <a:ext cx="29" cy="29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5614" name="Line 14"/>
              <p:cNvSpPr>
                <a:spLocks noChangeShapeType="1"/>
              </p:cNvSpPr>
              <p:nvPr/>
            </p:nvSpPr>
            <p:spPr bwMode="auto">
              <a:xfrm>
                <a:off x="5940" y="330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5615" name="Line 15"/>
              <p:cNvSpPr>
                <a:spLocks noChangeShapeType="1"/>
              </p:cNvSpPr>
              <p:nvPr/>
            </p:nvSpPr>
            <p:spPr bwMode="auto">
              <a:xfrm>
                <a:off x="5940" y="360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924" y="4056"/>
                <a:ext cx="2300" cy="576"/>
                <a:chOff x="5940" y="3224"/>
                <a:chExt cx="2300" cy="576"/>
              </a:xfrm>
            </p:grpSpPr>
            <p:sp>
              <p:nvSpPr>
                <p:cNvPr id="256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512" y="3224"/>
                  <a:ext cx="1728" cy="5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1200"/>
                    <a:t>Status and Condition Flags</a:t>
                  </a:r>
                  <a:endParaRPr lang="en-US"/>
                </a:p>
              </p:txBody>
            </p:sp>
            <p:sp>
              <p:nvSpPr>
                <p:cNvPr id="25618" name="Line 18"/>
                <p:cNvSpPr>
                  <a:spLocks noChangeShapeType="1"/>
                </p:cNvSpPr>
                <p:nvPr/>
              </p:nvSpPr>
              <p:spPr bwMode="auto">
                <a:xfrm>
                  <a:off x="5940" y="3288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>
                  <a:off x="6156" y="3484"/>
                  <a:ext cx="29" cy="161"/>
                  <a:chOff x="6156" y="3484"/>
                  <a:chExt cx="29" cy="161"/>
                </a:xfrm>
              </p:grpSpPr>
              <p:sp>
                <p:nvSpPr>
                  <p:cNvPr id="2562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6156" y="3546"/>
                    <a:ext cx="29" cy="29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2562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6156" y="3616"/>
                    <a:ext cx="29" cy="29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2562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6156" y="3484"/>
                    <a:ext cx="29" cy="29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25623" name="Line 23"/>
                <p:cNvSpPr>
                  <a:spLocks noChangeShapeType="1"/>
                </p:cNvSpPr>
                <p:nvPr/>
              </p:nvSpPr>
              <p:spPr bwMode="auto">
                <a:xfrm>
                  <a:off x="5940" y="3420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24" name="Line 24"/>
                <p:cNvSpPr>
                  <a:spLocks noChangeShapeType="1"/>
                </p:cNvSpPr>
                <p:nvPr/>
              </p:nvSpPr>
              <p:spPr bwMode="auto">
                <a:xfrm>
                  <a:off x="5940" y="371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stealth" w="med" len="med"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686" y="1844"/>
              <a:ext cx="592" cy="236"/>
              <a:chOff x="4600" y="2276"/>
              <a:chExt cx="1480" cy="592"/>
            </a:xfrm>
          </p:grpSpPr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 rot="5400000">
                <a:off x="5496" y="258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 rot="5400000">
                <a:off x="4620" y="256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 rot="5400000">
                <a:off x="5372" y="2420"/>
                <a:ext cx="58" cy="282"/>
                <a:chOff x="1800" y="3780"/>
                <a:chExt cx="58" cy="282"/>
              </a:xfrm>
            </p:grpSpPr>
            <p:sp>
              <p:nvSpPr>
                <p:cNvPr id="25629" name="Oval 29"/>
                <p:cNvSpPr>
                  <a:spLocks noChangeArrowheads="1"/>
                </p:cNvSpPr>
                <p:nvPr/>
              </p:nvSpPr>
              <p:spPr bwMode="auto">
                <a:xfrm>
                  <a:off x="1800" y="3780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30" name="Oval 30"/>
                <p:cNvSpPr>
                  <a:spLocks noChangeArrowheads="1"/>
                </p:cNvSpPr>
                <p:nvPr/>
              </p:nvSpPr>
              <p:spPr bwMode="auto">
                <a:xfrm>
                  <a:off x="1800" y="4004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31" name="Oval 31"/>
                <p:cNvSpPr>
                  <a:spLocks noChangeArrowheads="1"/>
                </p:cNvSpPr>
                <p:nvPr/>
              </p:nvSpPr>
              <p:spPr bwMode="auto">
                <a:xfrm>
                  <a:off x="1800" y="3896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5632" name="Line 32"/>
              <p:cNvSpPr>
                <a:spLocks noChangeShapeType="1"/>
              </p:cNvSpPr>
              <p:nvPr/>
            </p:nvSpPr>
            <p:spPr bwMode="auto">
              <a:xfrm rot="5400000">
                <a:off x="4312" y="256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5633" name="Text Box 33"/>
              <p:cNvSpPr txBox="1">
                <a:spLocks noChangeArrowheads="1"/>
              </p:cNvSpPr>
              <p:nvPr/>
            </p:nvSpPr>
            <p:spPr bwMode="auto">
              <a:xfrm>
                <a:off x="4656" y="2424"/>
                <a:ext cx="216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/>
                  <a:t>I</a:t>
                </a:r>
                <a:r>
                  <a:rPr lang="en-US" sz="1200" baseline="-25000"/>
                  <a:t>1</a:t>
                </a:r>
                <a:endParaRPr lang="en-US"/>
              </a:p>
            </p:txBody>
          </p:sp>
          <p:sp>
            <p:nvSpPr>
              <p:cNvPr id="25634" name="Text Box 34"/>
              <p:cNvSpPr txBox="1">
                <a:spLocks noChangeArrowheads="1"/>
              </p:cNvSpPr>
              <p:nvPr/>
            </p:nvSpPr>
            <p:spPr bwMode="auto">
              <a:xfrm>
                <a:off x="4960" y="2416"/>
                <a:ext cx="216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/>
                  <a:t>I</a:t>
                </a:r>
                <a:r>
                  <a:rPr lang="en-US" sz="1200" baseline="-25000"/>
                  <a:t>2</a:t>
                </a:r>
                <a:endParaRPr lang="en-US"/>
              </a:p>
            </p:txBody>
          </p:sp>
          <p:sp>
            <p:nvSpPr>
              <p:cNvPr id="25635" name="Text Box 35"/>
              <p:cNvSpPr txBox="1">
                <a:spLocks noChangeArrowheads="1"/>
              </p:cNvSpPr>
              <p:nvPr/>
            </p:nvSpPr>
            <p:spPr bwMode="auto">
              <a:xfrm>
                <a:off x="5864" y="2408"/>
                <a:ext cx="216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/>
                  <a:t>I</a:t>
                </a:r>
                <a:r>
                  <a:rPr lang="en-US" sz="1200" baseline="-25000"/>
                  <a:t>n</a:t>
                </a:r>
                <a:endParaRPr lang="en-US"/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2697" y="2832"/>
              <a:ext cx="474" cy="231"/>
              <a:chOff x="4628" y="4748"/>
              <a:chExt cx="1184" cy="576"/>
            </a:xfrm>
          </p:grpSpPr>
          <p:sp>
            <p:nvSpPr>
              <p:cNvPr id="25637" name="Line 37"/>
              <p:cNvSpPr>
                <a:spLocks noChangeShapeType="1"/>
              </p:cNvSpPr>
              <p:nvPr/>
            </p:nvSpPr>
            <p:spPr bwMode="auto">
              <a:xfrm rot="5400000">
                <a:off x="5524" y="503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5638" name="Line 38"/>
              <p:cNvSpPr>
                <a:spLocks noChangeShapeType="1"/>
              </p:cNvSpPr>
              <p:nvPr/>
            </p:nvSpPr>
            <p:spPr bwMode="auto">
              <a:xfrm rot="5400000">
                <a:off x="4648" y="503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 rot="5400000">
                <a:off x="5400" y="4876"/>
                <a:ext cx="58" cy="282"/>
                <a:chOff x="1800" y="3780"/>
                <a:chExt cx="58" cy="282"/>
              </a:xfrm>
            </p:grpSpPr>
            <p:sp>
              <p:nvSpPr>
                <p:cNvPr id="25640" name="Oval 40"/>
                <p:cNvSpPr>
                  <a:spLocks noChangeArrowheads="1"/>
                </p:cNvSpPr>
                <p:nvPr/>
              </p:nvSpPr>
              <p:spPr bwMode="auto">
                <a:xfrm>
                  <a:off x="1800" y="3780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41" name="Oval 41"/>
                <p:cNvSpPr>
                  <a:spLocks noChangeArrowheads="1"/>
                </p:cNvSpPr>
                <p:nvPr/>
              </p:nvSpPr>
              <p:spPr bwMode="auto">
                <a:xfrm>
                  <a:off x="1800" y="4004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42" name="Oval 42"/>
                <p:cNvSpPr>
                  <a:spLocks noChangeArrowheads="1"/>
                </p:cNvSpPr>
                <p:nvPr/>
              </p:nvSpPr>
              <p:spPr bwMode="auto">
                <a:xfrm>
                  <a:off x="1800" y="3896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 rot="5400000">
                <a:off x="4340" y="503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5644" name="AutoShape 44"/>
            <p:cNvSpPr>
              <a:spLocks/>
            </p:cNvSpPr>
            <p:nvPr/>
          </p:nvSpPr>
          <p:spPr bwMode="auto">
            <a:xfrm rot="-5400000">
              <a:off x="2895" y="2837"/>
              <a:ext cx="72" cy="547"/>
            </a:xfrm>
            <a:prstGeom prst="leftBrace">
              <a:avLst>
                <a:gd name="adj1" fmla="val 6331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45" name="Text Box 45"/>
            <p:cNvSpPr txBox="1">
              <a:spLocks noChangeArrowheads="1"/>
            </p:cNvSpPr>
            <p:nvPr/>
          </p:nvSpPr>
          <p:spPr bwMode="auto">
            <a:xfrm>
              <a:off x="2569" y="3151"/>
              <a:ext cx="703" cy="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Control Signals</a:t>
              </a:r>
              <a:endParaRPr lang="en-US"/>
            </a:p>
          </p:txBody>
        </p: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1296" y="2092"/>
              <a:ext cx="1205" cy="806"/>
              <a:chOff x="3528" y="3879"/>
              <a:chExt cx="3012" cy="2016"/>
            </a:xfrm>
          </p:grpSpPr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4788" y="3879"/>
                <a:ext cx="864" cy="20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en-US" sz="1200"/>
              </a:p>
              <a:p>
                <a:pPr algn="ctr"/>
                <a:endParaRPr lang="en-US" sz="1200"/>
              </a:p>
              <a:p>
                <a:pPr algn="ctr"/>
                <a:r>
                  <a:rPr lang="en-US" sz="1200"/>
                  <a:t>Control step counter</a:t>
                </a:r>
                <a:endParaRPr lang="en-US"/>
              </a:p>
            </p:txBody>
          </p:sp>
          <p:sp>
            <p:nvSpPr>
              <p:cNvPr id="25648" name="Text Box 48"/>
              <p:cNvSpPr txBox="1">
                <a:spLocks noChangeArrowheads="1"/>
              </p:cNvSpPr>
              <p:nvPr/>
            </p:nvSpPr>
            <p:spPr bwMode="auto">
              <a:xfrm>
                <a:off x="3528" y="4763"/>
                <a:ext cx="72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200"/>
                  <a:t>Clock</a:t>
                </a:r>
                <a:endParaRPr lang="en-US"/>
              </a:p>
            </p:txBody>
          </p: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 rot="-5400000">
                <a:off x="5738" y="4321"/>
                <a:ext cx="720" cy="884"/>
                <a:chOff x="3480" y="4230"/>
                <a:chExt cx="720" cy="884"/>
              </a:xfrm>
            </p:grpSpPr>
            <p:sp>
              <p:nvSpPr>
                <p:cNvPr id="25650" name="Line 50"/>
                <p:cNvSpPr>
                  <a:spLocks noChangeShapeType="1"/>
                </p:cNvSpPr>
                <p:nvPr/>
              </p:nvSpPr>
              <p:spPr bwMode="auto">
                <a:xfrm>
                  <a:off x="3480" y="4250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5651" name="Line 51"/>
                <p:cNvSpPr>
                  <a:spLocks noChangeShapeType="1"/>
                </p:cNvSpPr>
                <p:nvPr/>
              </p:nvSpPr>
              <p:spPr bwMode="auto">
                <a:xfrm>
                  <a:off x="3690" y="4250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13" name="Group 52"/>
                <p:cNvGrpSpPr>
                  <a:grpSpLocks/>
                </p:cNvGrpSpPr>
                <p:nvPr/>
              </p:nvGrpSpPr>
              <p:grpSpPr bwMode="auto">
                <a:xfrm rot="5400000">
                  <a:off x="3910" y="4548"/>
                  <a:ext cx="58" cy="282"/>
                  <a:chOff x="1800" y="3780"/>
                  <a:chExt cx="58" cy="282"/>
                </a:xfrm>
              </p:grpSpPr>
              <p:sp>
                <p:nvSpPr>
                  <p:cNvPr id="2565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800" y="3780"/>
                    <a:ext cx="58" cy="5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2565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1800" y="4004"/>
                    <a:ext cx="58" cy="5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2565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800" y="3896"/>
                    <a:ext cx="58" cy="5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25656" name="Line 56"/>
                <p:cNvSpPr>
                  <a:spLocks noChangeShapeType="1"/>
                </p:cNvSpPr>
                <p:nvPr/>
              </p:nvSpPr>
              <p:spPr bwMode="auto">
                <a:xfrm>
                  <a:off x="4200" y="4230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5657" name="Line 57"/>
              <p:cNvSpPr>
                <a:spLocks noChangeShapeType="1"/>
              </p:cNvSpPr>
              <p:nvPr/>
            </p:nvSpPr>
            <p:spPr bwMode="auto">
              <a:xfrm>
                <a:off x="4248" y="488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5659" name="Text Box 59"/>
            <p:cNvSpPr txBox="1">
              <a:spLocks noChangeArrowheads="1"/>
            </p:cNvSpPr>
            <p:nvPr/>
          </p:nvSpPr>
          <p:spPr bwMode="auto">
            <a:xfrm>
              <a:off x="2654" y="1104"/>
              <a:ext cx="576" cy="1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 bIns="0"/>
            <a:lstStyle/>
            <a:p>
              <a:pPr algn="ctr"/>
              <a:r>
                <a:rPr lang="en-US" sz="1200"/>
                <a:t>IR</a:t>
              </a:r>
            </a:p>
            <a:p>
              <a:pPr algn="ctr"/>
              <a:endParaRPr lang="en-US" sz="1200"/>
            </a:p>
            <a:p>
              <a:endParaRPr lang="en-US"/>
            </a:p>
          </p:txBody>
        </p:sp>
        <p:sp>
          <p:nvSpPr>
            <p:cNvPr id="25660" name="Line 60"/>
            <p:cNvSpPr>
              <a:spLocks noChangeShapeType="1"/>
            </p:cNvSpPr>
            <p:nvPr/>
          </p:nvSpPr>
          <p:spPr bwMode="auto">
            <a:xfrm>
              <a:off x="2958" y="1279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61" name="Line 61"/>
            <p:cNvSpPr>
              <a:spLocks noChangeShapeType="1"/>
            </p:cNvSpPr>
            <p:nvPr/>
          </p:nvSpPr>
          <p:spPr bwMode="auto">
            <a:xfrm>
              <a:off x="1694" y="1404"/>
              <a:ext cx="1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62" name="Line 62"/>
            <p:cNvSpPr>
              <a:spLocks noChangeShapeType="1"/>
            </p:cNvSpPr>
            <p:nvPr/>
          </p:nvSpPr>
          <p:spPr bwMode="auto">
            <a:xfrm>
              <a:off x="1694" y="1399"/>
              <a:ext cx="0" cy="1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63" name="Line 63"/>
            <p:cNvSpPr>
              <a:spLocks noChangeShapeType="1"/>
            </p:cNvSpPr>
            <p:nvPr/>
          </p:nvSpPr>
          <p:spPr bwMode="auto">
            <a:xfrm>
              <a:off x="3475" y="1404"/>
              <a:ext cx="0" cy="1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64" name="Line 64"/>
            <p:cNvSpPr>
              <a:spLocks noChangeShapeType="1"/>
            </p:cNvSpPr>
            <p:nvPr/>
          </p:nvSpPr>
          <p:spPr bwMode="auto">
            <a:xfrm>
              <a:off x="1690" y="2973"/>
              <a:ext cx="17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FAE3-D937-4382-BE8F-E3EDD3AA253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Hardwired Processor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 algn="just">
              <a:lnSpc>
                <a:spcPct val="90000"/>
              </a:lnSpc>
              <a:buFontTx/>
              <a:buChar char="•"/>
            </a:pPr>
            <a:r>
              <a:rPr lang="en-US"/>
              <a:t>The control unit gets opcodes from the instructions and will perform different actions based on the combinations of control signals. </a:t>
            </a:r>
          </a:p>
          <a:p>
            <a:pPr marL="1168400" lvl="1" indent="-711200">
              <a:lnSpc>
                <a:spcPct val="90000"/>
              </a:lnSpc>
              <a:buFontTx/>
              <a:buChar char="•"/>
            </a:pPr>
            <a:r>
              <a:rPr lang="en-US"/>
              <a:t>Starting with description of the behavior of the control unit, state diagram of micro-operations is constructed.</a:t>
            </a:r>
          </a:p>
          <a:p>
            <a:pPr marL="1168400" lvl="1" indent="-711200">
              <a:lnSpc>
                <a:spcPct val="90000"/>
              </a:lnSpc>
              <a:buFontTx/>
              <a:buChar char="•"/>
            </a:pPr>
            <a:r>
              <a:rPr lang="en-US"/>
              <a:t>From state diagram, hardware realization can be constructed.  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concept can be explained by taking an example.</a:t>
            </a:r>
          </a:p>
          <a:p>
            <a:r>
              <a:rPr lang="en-US" dirty="0" smtClean="0"/>
              <a:t> Some common statements of a program are described in Figure 4.3: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C953-897C-4802-A788-EC7A71B4CE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2F49-C751-4D81-A927-2CB32A6995D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19400" y="2057400"/>
          <a:ext cx="5334000" cy="1905000"/>
        </p:xfrm>
        <a:graphic>
          <a:graphicData uri="http://schemas.openxmlformats.org/drawingml/2006/table">
            <a:tbl>
              <a:tblPr/>
              <a:tblGrid>
                <a:gridCol w="5334000"/>
              </a:tblGrid>
              <a:tr h="1905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LOOP:		if COND 1 = true then  ADD A,B</a:t>
                      </a:r>
                      <a:endParaRPr lang="en-I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Else MUL A,B;</a:t>
                      </a:r>
                      <a:endParaRPr lang="en-I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COND 2 = true then go to OUTPUT</a:t>
                      </a:r>
                      <a:endParaRPr lang="en-I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Else LOOP;</a:t>
                      </a:r>
                      <a:endParaRPr lang="en-I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  <a:endParaRPr lang="en-I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	</a:t>
                      </a:r>
                      <a:endParaRPr lang="en-IN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2743200" y="5029200"/>
            <a:ext cx="3733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Figure 4.3 Example statements in a program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2F49-C751-4D81-A927-2CB32A6995D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423160" y="3093720"/>
          <a:ext cx="4297680" cy="1097280"/>
        </p:xfrm>
        <a:graphic>
          <a:graphicData uri="http://schemas.openxmlformats.org/drawingml/2006/table">
            <a:tbl>
              <a:tblPr/>
              <a:tblGrid>
                <a:gridCol w="640080"/>
                <a:gridCol w="914400"/>
                <a:gridCol w="800100"/>
                <a:gridCol w="1485900"/>
                <a:gridCol w="4572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Current 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State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Current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Input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Next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State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Current Outputs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Function   Storage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ADR1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ADR1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ADR2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ADR2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COND1 = 1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COND1 = 0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COND2 = 1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COND2 = 0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ADR2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ADR2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ADR3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ADR1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ADD            …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MUL             …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…                …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…                 …</a:t>
                      </a:r>
                      <a:endParaRPr lang="en-IN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2133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state-table format for the above statements is shown in Figure 4.4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905000" y="5029200"/>
            <a:ext cx="3657600" cy="1825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Figure 4.4 State-Table format of statements of Figure 4.3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66D2-6E75-4B10-B0F3-1CD36276F5AB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Designing Hardwired Control Unit</a:t>
            </a:r>
            <a:r>
              <a:rPr lang="en-US" sz="4000" b="1"/>
              <a:t> 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>
              <a:buFontTx/>
              <a:buChar char="•"/>
            </a:pPr>
            <a:r>
              <a:rPr lang="en-US" sz="3200" dirty="0"/>
              <a:t>From </a:t>
            </a:r>
            <a:r>
              <a:rPr lang="en-US" sz="3200"/>
              <a:t>state </a:t>
            </a:r>
            <a:r>
              <a:rPr lang="en-US" sz="3200" smtClean="0"/>
              <a:t>table, </a:t>
            </a:r>
            <a:r>
              <a:rPr lang="en-US" sz="3200"/>
              <a:t>hardware realization can be constructed. </a:t>
            </a:r>
          </a:p>
          <a:p>
            <a:pPr marL="1168400" lvl="1" indent="-711200">
              <a:buFontTx/>
              <a:buChar char="•"/>
            </a:pPr>
            <a:r>
              <a:rPr lang="en-US" sz="3200" dirty="0"/>
              <a:t>Any sequential circuit, which can implement a state machine, can be constructed from combination circuit with feedback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9FE6-7550-4A0B-98BA-1E8570606E02}" type="slidenum">
              <a:rPr lang="en-US"/>
              <a:pPr/>
              <a:t>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design Processor computing</a:t>
            </a:r>
            <a:b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Greatest Common Divisor (GCD</a:t>
            </a:r>
            <a:r>
              <a:rPr lang="en-US" sz="5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IN" sz="5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IN" sz="5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GCD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two numbers X and 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smaller of the two numbers is subtracted from the bigger one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repeated until we obtain the number that divides the other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procedure to perform the GCD is described in Figure 4.5.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IN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68400" lvl="1" indent="-711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653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Fundamentals of Hardwired control</vt:lpstr>
      <vt:lpstr>Fundamentals of Hardwired control</vt:lpstr>
      <vt:lpstr>Hardwired Processor</vt:lpstr>
      <vt:lpstr>Hardwired Processor</vt:lpstr>
      <vt:lpstr>Slide 5</vt:lpstr>
      <vt:lpstr>Slide 6</vt:lpstr>
      <vt:lpstr>Slide 7</vt:lpstr>
      <vt:lpstr>Designing Hardwired Control Unit  </vt:lpstr>
      <vt:lpstr>  design Processor computing  Greatest Common Divisor (GCD)  </vt:lpstr>
      <vt:lpstr>Slide 10</vt:lpstr>
      <vt:lpstr>Slide 11</vt:lpstr>
      <vt:lpstr>Slide 12</vt:lpstr>
      <vt:lpstr>Slide 13</vt:lpstr>
      <vt:lpstr>different states of the processor are defined based on the algorithm of the GCD 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Design</dc:title>
  <dc:creator>pup1</dc:creator>
  <cp:lastModifiedBy>toshiba</cp:lastModifiedBy>
  <cp:revision>59</cp:revision>
  <dcterms:created xsi:type="dcterms:W3CDTF">2005-08-16T04:05:04Z</dcterms:created>
  <dcterms:modified xsi:type="dcterms:W3CDTF">2016-08-31T06:02:21Z</dcterms:modified>
</cp:coreProperties>
</file>